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69" r:id="rId3"/>
    <p:sldId id="257" r:id="rId4"/>
    <p:sldId id="258" r:id="rId5"/>
    <p:sldId id="259" r:id="rId6"/>
    <p:sldId id="270" r:id="rId7"/>
    <p:sldId id="273" r:id="rId8"/>
    <p:sldId id="274" r:id="rId9"/>
    <p:sldId id="275" r:id="rId10"/>
    <p:sldId id="276" r:id="rId11"/>
    <p:sldId id="280" r:id="rId12"/>
    <p:sldId id="281" r:id="rId13"/>
    <p:sldId id="283" r:id="rId14"/>
    <p:sldId id="282" r:id="rId15"/>
    <p:sldId id="284" r:id="rId16"/>
    <p:sldId id="285" r:id="rId17"/>
    <p:sldId id="286" r:id="rId18"/>
    <p:sldId id="288" r:id="rId19"/>
    <p:sldId id="289" r:id="rId20"/>
    <p:sldId id="291" r:id="rId21"/>
    <p:sldId id="292" r:id="rId22"/>
    <p:sldId id="287" r:id="rId23"/>
    <p:sldId id="260" r:id="rId24"/>
    <p:sldId id="293" r:id="rId25"/>
    <p:sldId id="294" r:id="rId26"/>
    <p:sldId id="295" r:id="rId27"/>
    <p:sldId id="296" r:id="rId28"/>
    <p:sldId id="262" r:id="rId29"/>
    <p:sldId id="263" r:id="rId30"/>
    <p:sldId id="264" r:id="rId31"/>
    <p:sldId id="265" r:id="rId32"/>
    <p:sldId id="298" r:id="rId33"/>
    <p:sldId id="299" r:id="rId34"/>
    <p:sldId id="302" r:id="rId35"/>
    <p:sldId id="304" r:id="rId36"/>
    <p:sldId id="300" r:id="rId37"/>
    <p:sldId id="306" r:id="rId38"/>
    <p:sldId id="307" r:id="rId39"/>
    <p:sldId id="308" r:id="rId40"/>
    <p:sldId id="297" r:id="rId41"/>
    <p:sldId id="266" r:id="rId42"/>
    <p:sldId id="267" r:id="rId43"/>
    <p:sldId id="268" r:id="rId44"/>
  </p:sldIdLst>
  <p:sldSz cx="9144000" cy="5143500" type="screen16x9"/>
  <p:notesSz cx="6858000" cy="9144000"/>
  <p:embeddedFontLst>
    <p:embeddedFont>
      <p:font typeface="Lato" panose="020B0604020202020204" charset="0"/>
      <p:regular r:id="rId46"/>
      <p:bold r:id="rId47"/>
      <p:italic r:id="rId48"/>
      <p:boldItalic r:id="rId49"/>
    </p:embeddedFont>
    <p:embeddedFont>
      <p:font typeface="Merriweather" panose="020B0604020202020204" charset="0"/>
      <p:regular r:id="rId50"/>
      <p:bold r:id="rId51"/>
    </p:embeddedFont>
    <p:embeddedFont>
      <p:font typeface="Robot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9AB0B4-3D7D-4ACF-BCAD-7AB34CCED920}">
  <a:tblStyle styleId="{2C9AB0B4-3D7D-4ACF-BCAD-7AB34CCED9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974D8-E011-4F82-BE07-EAD36F9A2A6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063106-0141-47DC-BCE2-251C67EBF6DD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6EEE8224-F99A-435A-AFE3-5B31ACA091D5}" type="parTrans" cxnId="{24A31207-6815-434E-AE3D-26406F52D844}">
      <dgm:prSet/>
      <dgm:spPr/>
      <dgm:t>
        <a:bodyPr/>
        <a:lstStyle/>
        <a:p>
          <a:endParaRPr lang="en-US"/>
        </a:p>
      </dgm:t>
    </dgm:pt>
    <dgm:pt modelId="{19A695B2-B042-4929-8A84-E51AAA5B8B96}" type="sibTrans" cxnId="{24A31207-6815-434E-AE3D-26406F52D844}">
      <dgm:prSet/>
      <dgm:spPr/>
      <dgm:t>
        <a:bodyPr/>
        <a:lstStyle/>
        <a:p>
          <a:endParaRPr lang="en-US"/>
        </a:p>
      </dgm:t>
    </dgm:pt>
    <dgm:pt modelId="{B873C6B9-AF4F-4672-B2BF-EFAB2131B7D1}">
      <dgm:prSet phldrT="[Text]"/>
      <dgm:spPr/>
      <dgm:t>
        <a:bodyPr/>
        <a:lstStyle/>
        <a:p>
          <a:r>
            <a:rPr lang="en-US" dirty="0"/>
            <a:t>Allows viewers to view graphical depiction of the network</a:t>
          </a:r>
        </a:p>
      </dgm:t>
    </dgm:pt>
    <dgm:pt modelId="{638E0410-DBC5-4D76-8454-7A8E2A1F6D9A}" type="parTrans" cxnId="{6BDAB3D0-7DD1-4576-9E42-BF5C3C8C9CBA}">
      <dgm:prSet/>
      <dgm:spPr/>
      <dgm:t>
        <a:bodyPr/>
        <a:lstStyle/>
        <a:p>
          <a:endParaRPr lang="en-US"/>
        </a:p>
      </dgm:t>
    </dgm:pt>
    <dgm:pt modelId="{F8725F54-47A9-4BD2-A6DE-8ADA6D204149}" type="sibTrans" cxnId="{6BDAB3D0-7DD1-4576-9E42-BF5C3C8C9CBA}">
      <dgm:prSet/>
      <dgm:spPr/>
      <dgm:t>
        <a:bodyPr/>
        <a:lstStyle/>
        <a:p>
          <a:endParaRPr lang="en-US"/>
        </a:p>
      </dgm:t>
    </dgm:pt>
    <dgm:pt modelId="{9B3AD6E3-E584-4DEE-8642-D044477F36D0}">
      <dgm:prSet phldrT="[Text]"/>
      <dgm:spPr/>
      <dgm:t>
        <a:bodyPr/>
        <a:lstStyle/>
        <a:p>
          <a:r>
            <a:rPr lang="en-US" dirty="0"/>
            <a:t>Descriptive Analyses</a:t>
          </a:r>
        </a:p>
      </dgm:t>
    </dgm:pt>
    <dgm:pt modelId="{B687EBB9-0D26-4612-9EDE-72431B9074DA}" type="parTrans" cxnId="{F17A12F0-E74A-4FF0-BA4B-C8F852828CC5}">
      <dgm:prSet/>
      <dgm:spPr/>
      <dgm:t>
        <a:bodyPr/>
        <a:lstStyle/>
        <a:p>
          <a:endParaRPr lang="en-US"/>
        </a:p>
      </dgm:t>
    </dgm:pt>
    <dgm:pt modelId="{DFC6DB50-AB82-4487-BFD8-D2E813160876}" type="sibTrans" cxnId="{F17A12F0-E74A-4FF0-BA4B-C8F852828CC5}">
      <dgm:prSet/>
      <dgm:spPr/>
      <dgm:t>
        <a:bodyPr/>
        <a:lstStyle/>
        <a:p>
          <a:endParaRPr lang="en-US"/>
        </a:p>
      </dgm:t>
    </dgm:pt>
    <dgm:pt modelId="{19A30BF2-C90B-453D-A522-72EEADB70659}">
      <dgm:prSet phldrT="[Text]"/>
      <dgm:spPr/>
      <dgm:t>
        <a:bodyPr/>
        <a:lstStyle/>
        <a:p>
          <a:r>
            <a:rPr lang="en-US" dirty="0"/>
            <a:t>Position of network actors</a:t>
          </a:r>
        </a:p>
      </dgm:t>
    </dgm:pt>
    <dgm:pt modelId="{4D38E865-B22E-4F9D-8A71-54C91770F2B2}" type="parTrans" cxnId="{47D0C22A-FD4A-4D4C-BCF0-29BAE09973E7}">
      <dgm:prSet/>
      <dgm:spPr/>
      <dgm:t>
        <a:bodyPr/>
        <a:lstStyle/>
        <a:p>
          <a:endParaRPr lang="en-US"/>
        </a:p>
      </dgm:t>
    </dgm:pt>
    <dgm:pt modelId="{ECAD9645-412D-43B4-8E80-EE497DB058B0}" type="sibTrans" cxnId="{47D0C22A-FD4A-4D4C-BCF0-29BAE09973E7}">
      <dgm:prSet/>
      <dgm:spPr/>
      <dgm:t>
        <a:bodyPr/>
        <a:lstStyle/>
        <a:p>
          <a:endParaRPr lang="en-US"/>
        </a:p>
      </dgm:t>
    </dgm:pt>
    <dgm:pt modelId="{A6D35BD4-7270-431A-B965-8F498011F9BE}">
      <dgm:prSet phldrT="[Text]"/>
      <dgm:spPr/>
      <dgm:t>
        <a:bodyPr/>
        <a:lstStyle/>
        <a:p>
          <a:r>
            <a:rPr lang="en-US" dirty="0"/>
            <a:t>Characteristics of the network as a whole</a:t>
          </a:r>
        </a:p>
      </dgm:t>
    </dgm:pt>
    <dgm:pt modelId="{153BE72B-F710-44CF-BD55-4D83913AFC5A}" type="parTrans" cxnId="{654742EB-F04B-457D-A3EF-34286BDCA624}">
      <dgm:prSet/>
      <dgm:spPr/>
      <dgm:t>
        <a:bodyPr/>
        <a:lstStyle/>
        <a:p>
          <a:endParaRPr lang="en-US"/>
        </a:p>
      </dgm:t>
    </dgm:pt>
    <dgm:pt modelId="{6FBCE817-FA9E-42B2-955F-1139602074FE}" type="sibTrans" cxnId="{654742EB-F04B-457D-A3EF-34286BDCA624}">
      <dgm:prSet/>
      <dgm:spPr/>
      <dgm:t>
        <a:bodyPr/>
        <a:lstStyle/>
        <a:p>
          <a:endParaRPr lang="en-US"/>
        </a:p>
      </dgm:t>
    </dgm:pt>
    <dgm:pt modelId="{EA1D2042-102E-4773-912B-964F6513E633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D2FA466B-B3E5-460F-9495-3BFB69417A55}" type="parTrans" cxnId="{457B2CA3-3618-4A85-9109-AA98035C3369}">
      <dgm:prSet/>
      <dgm:spPr/>
      <dgm:t>
        <a:bodyPr/>
        <a:lstStyle/>
        <a:p>
          <a:endParaRPr lang="en-US"/>
        </a:p>
      </dgm:t>
    </dgm:pt>
    <dgm:pt modelId="{EFC26521-E443-473F-AD99-8C410C2100ED}" type="sibTrans" cxnId="{457B2CA3-3618-4A85-9109-AA98035C3369}">
      <dgm:prSet/>
      <dgm:spPr/>
      <dgm:t>
        <a:bodyPr/>
        <a:lstStyle/>
        <a:p>
          <a:endParaRPr lang="en-US"/>
        </a:p>
      </dgm:t>
    </dgm:pt>
    <dgm:pt modelId="{4319D8FC-C2D4-472D-BB15-F81E2DDB4219}">
      <dgm:prSet phldrT="[Text]"/>
      <dgm:spPr/>
      <dgm:t>
        <a:bodyPr/>
        <a:lstStyle/>
        <a:p>
          <a:r>
            <a:rPr lang="en-US" dirty="0"/>
            <a:t>Build and test network models and make inferences</a:t>
          </a:r>
        </a:p>
      </dgm:t>
    </dgm:pt>
    <dgm:pt modelId="{BCD04FBE-7EEB-42CD-BF51-C2AA359EBE5F}" type="parTrans" cxnId="{752D5668-549B-459D-8027-6014F50C2A09}">
      <dgm:prSet/>
      <dgm:spPr/>
      <dgm:t>
        <a:bodyPr/>
        <a:lstStyle/>
        <a:p>
          <a:endParaRPr lang="en-US"/>
        </a:p>
      </dgm:t>
    </dgm:pt>
    <dgm:pt modelId="{AEED2F1C-A01A-43F7-BDFE-64F1F2A32144}" type="sibTrans" cxnId="{752D5668-549B-459D-8027-6014F50C2A09}">
      <dgm:prSet/>
      <dgm:spPr/>
      <dgm:t>
        <a:bodyPr/>
        <a:lstStyle/>
        <a:p>
          <a:endParaRPr lang="en-US"/>
        </a:p>
      </dgm:t>
    </dgm:pt>
    <dgm:pt modelId="{1C74BCE1-93CA-40FD-8DA5-D8E121ED2193}">
      <dgm:prSet phldrT="[Text]"/>
      <dgm:spPr/>
      <dgm:t>
        <a:bodyPr/>
        <a:lstStyle/>
        <a:p>
          <a:r>
            <a:rPr lang="en-US" dirty="0"/>
            <a:t>Properties of subgroups</a:t>
          </a:r>
        </a:p>
      </dgm:t>
    </dgm:pt>
    <dgm:pt modelId="{44C28AD3-5A56-4003-A619-570F260162A7}" type="parTrans" cxnId="{169BA986-F408-45C0-943E-25734EE3183F}">
      <dgm:prSet/>
      <dgm:spPr/>
      <dgm:t>
        <a:bodyPr/>
        <a:lstStyle/>
        <a:p>
          <a:endParaRPr lang="en-US"/>
        </a:p>
      </dgm:t>
    </dgm:pt>
    <dgm:pt modelId="{BB995BC8-DBF0-4862-8F1E-E0E51F6B8ADF}" type="sibTrans" cxnId="{169BA986-F408-45C0-943E-25734EE3183F}">
      <dgm:prSet/>
      <dgm:spPr/>
      <dgm:t>
        <a:bodyPr/>
        <a:lstStyle/>
        <a:p>
          <a:endParaRPr lang="en-US"/>
        </a:p>
      </dgm:t>
    </dgm:pt>
    <dgm:pt modelId="{67CECF31-15C9-4F96-8A33-8F391902D2D7}" type="pres">
      <dgm:prSet presAssocID="{E81974D8-E011-4F82-BE07-EAD36F9A2A6B}" presName="linearFlow" presStyleCnt="0">
        <dgm:presLayoutVars>
          <dgm:dir/>
          <dgm:animLvl val="lvl"/>
          <dgm:resizeHandles val="exact"/>
        </dgm:presLayoutVars>
      </dgm:prSet>
      <dgm:spPr/>
    </dgm:pt>
    <dgm:pt modelId="{FA1FB02A-0227-43A8-9C19-9F3599FBAA57}" type="pres">
      <dgm:prSet presAssocID="{1D063106-0141-47DC-BCE2-251C67EBF6DD}" presName="composite" presStyleCnt="0"/>
      <dgm:spPr/>
    </dgm:pt>
    <dgm:pt modelId="{95963D6F-B037-4D4C-90D3-7B85B17CDC41}" type="pres">
      <dgm:prSet presAssocID="{1D063106-0141-47DC-BCE2-251C67EBF6DD}" presName="parentText" presStyleLbl="alignNode1" presStyleIdx="0" presStyleCnt="3" custScaleX="98233">
        <dgm:presLayoutVars>
          <dgm:chMax val="1"/>
          <dgm:bulletEnabled val="1"/>
        </dgm:presLayoutVars>
      </dgm:prSet>
      <dgm:spPr/>
    </dgm:pt>
    <dgm:pt modelId="{8EF393FA-B9C1-4407-ABC4-6BA71101CE9A}" type="pres">
      <dgm:prSet presAssocID="{1D063106-0141-47DC-BCE2-251C67EBF6DD}" presName="descendantText" presStyleLbl="alignAcc1" presStyleIdx="0" presStyleCnt="3">
        <dgm:presLayoutVars>
          <dgm:bulletEnabled val="1"/>
        </dgm:presLayoutVars>
      </dgm:prSet>
      <dgm:spPr/>
    </dgm:pt>
    <dgm:pt modelId="{C376A9AE-94A0-4382-AC63-2B20B403B84B}" type="pres">
      <dgm:prSet presAssocID="{19A695B2-B042-4929-8A84-E51AAA5B8B96}" presName="sp" presStyleCnt="0"/>
      <dgm:spPr/>
    </dgm:pt>
    <dgm:pt modelId="{A5F5BCE7-E419-442E-8A8E-3D4377E5ED28}" type="pres">
      <dgm:prSet presAssocID="{9B3AD6E3-E584-4DEE-8642-D044477F36D0}" presName="composite" presStyleCnt="0"/>
      <dgm:spPr/>
    </dgm:pt>
    <dgm:pt modelId="{3A23A562-3D48-4314-8421-1498E3C81D3A}" type="pres">
      <dgm:prSet presAssocID="{9B3AD6E3-E584-4DEE-8642-D044477F36D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A9E3E07-12C4-4640-A0FF-E8B880B5EEA0}" type="pres">
      <dgm:prSet presAssocID="{9B3AD6E3-E584-4DEE-8642-D044477F36D0}" presName="descendantText" presStyleLbl="alignAcc1" presStyleIdx="1" presStyleCnt="3">
        <dgm:presLayoutVars>
          <dgm:bulletEnabled val="1"/>
        </dgm:presLayoutVars>
      </dgm:prSet>
      <dgm:spPr/>
    </dgm:pt>
    <dgm:pt modelId="{49E5BF07-0E1F-4F19-B4EF-46105C9A30EA}" type="pres">
      <dgm:prSet presAssocID="{DFC6DB50-AB82-4487-BFD8-D2E813160876}" presName="sp" presStyleCnt="0"/>
      <dgm:spPr/>
    </dgm:pt>
    <dgm:pt modelId="{4B3A13D1-63E3-4991-895C-0FDBE92613B3}" type="pres">
      <dgm:prSet presAssocID="{EA1D2042-102E-4773-912B-964F6513E633}" presName="composite" presStyleCnt="0"/>
      <dgm:spPr/>
    </dgm:pt>
    <dgm:pt modelId="{A31E5FCD-5415-42F2-A5E9-2F2CBCC88F1B}" type="pres">
      <dgm:prSet presAssocID="{EA1D2042-102E-4773-912B-964F6513E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06524C-995F-4980-8717-6AC4FFD0A3A5}" type="pres">
      <dgm:prSet presAssocID="{EA1D2042-102E-4773-912B-964F6513E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DF8B201-BBEE-4942-A62A-0393526C4B26}" type="presOf" srcId="{E81974D8-E011-4F82-BE07-EAD36F9A2A6B}" destId="{67CECF31-15C9-4F96-8A33-8F391902D2D7}" srcOrd="0" destOrd="0" presId="urn:microsoft.com/office/officeart/2005/8/layout/chevron2"/>
    <dgm:cxn modelId="{24A31207-6815-434E-AE3D-26406F52D844}" srcId="{E81974D8-E011-4F82-BE07-EAD36F9A2A6B}" destId="{1D063106-0141-47DC-BCE2-251C67EBF6DD}" srcOrd="0" destOrd="0" parTransId="{6EEE8224-F99A-435A-AFE3-5B31ACA091D5}" sibTransId="{19A695B2-B042-4929-8A84-E51AAA5B8B96}"/>
    <dgm:cxn modelId="{47D0C22A-FD4A-4D4C-BCF0-29BAE09973E7}" srcId="{9B3AD6E3-E584-4DEE-8642-D044477F36D0}" destId="{19A30BF2-C90B-453D-A522-72EEADB70659}" srcOrd="0" destOrd="0" parTransId="{4D38E865-B22E-4F9D-8A71-54C91770F2B2}" sibTransId="{ECAD9645-412D-43B4-8E80-EE497DB058B0}"/>
    <dgm:cxn modelId="{EFF0A35B-19F8-4395-A76C-D62D389BC909}" type="presOf" srcId="{19A30BF2-C90B-453D-A522-72EEADB70659}" destId="{9A9E3E07-12C4-4640-A0FF-E8B880B5EEA0}" srcOrd="0" destOrd="0" presId="urn:microsoft.com/office/officeart/2005/8/layout/chevron2"/>
    <dgm:cxn modelId="{4148F15F-59EE-4E89-94C3-DF48B53C45A3}" type="presOf" srcId="{1D063106-0141-47DC-BCE2-251C67EBF6DD}" destId="{95963D6F-B037-4D4C-90D3-7B85B17CDC41}" srcOrd="0" destOrd="0" presId="urn:microsoft.com/office/officeart/2005/8/layout/chevron2"/>
    <dgm:cxn modelId="{752D5668-549B-459D-8027-6014F50C2A09}" srcId="{EA1D2042-102E-4773-912B-964F6513E633}" destId="{4319D8FC-C2D4-472D-BB15-F81E2DDB4219}" srcOrd="0" destOrd="0" parTransId="{BCD04FBE-7EEB-42CD-BF51-C2AA359EBE5F}" sibTransId="{AEED2F1C-A01A-43F7-BDFE-64F1F2A32144}"/>
    <dgm:cxn modelId="{C6C74755-3116-4C09-B37E-BECA6654F7FA}" type="presOf" srcId="{EA1D2042-102E-4773-912B-964F6513E633}" destId="{A31E5FCD-5415-42F2-A5E9-2F2CBCC88F1B}" srcOrd="0" destOrd="0" presId="urn:microsoft.com/office/officeart/2005/8/layout/chevron2"/>
    <dgm:cxn modelId="{169BA986-F408-45C0-943E-25734EE3183F}" srcId="{9B3AD6E3-E584-4DEE-8642-D044477F36D0}" destId="{1C74BCE1-93CA-40FD-8DA5-D8E121ED2193}" srcOrd="1" destOrd="0" parTransId="{44C28AD3-5A56-4003-A619-570F260162A7}" sibTransId="{BB995BC8-DBF0-4862-8F1E-E0E51F6B8ADF}"/>
    <dgm:cxn modelId="{B833B48B-0BCF-4763-97EC-E9F27C751557}" type="presOf" srcId="{4319D8FC-C2D4-472D-BB15-F81E2DDB4219}" destId="{FE06524C-995F-4980-8717-6AC4FFD0A3A5}" srcOrd="0" destOrd="0" presId="urn:microsoft.com/office/officeart/2005/8/layout/chevron2"/>
    <dgm:cxn modelId="{94C49192-3798-4382-B63D-ECD5ECD281B9}" type="presOf" srcId="{A6D35BD4-7270-431A-B965-8F498011F9BE}" destId="{9A9E3E07-12C4-4640-A0FF-E8B880B5EEA0}" srcOrd="0" destOrd="2" presId="urn:microsoft.com/office/officeart/2005/8/layout/chevron2"/>
    <dgm:cxn modelId="{457B2CA3-3618-4A85-9109-AA98035C3369}" srcId="{E81974D8-E011-4F82-BE07-EAD36F9A2A6B}" destId="{EA1D2042-102E-4773-912B-964F6513E633}" srcOrd="2" destOrd="0" parTransId="{D2FA466B-B3E5-460F-9495-3BFB69417A55}" sibTransId="{EFC26521-E443-473F-AD99-8C410C2100ED}"/>
    <dgm:cxn modelId="{6BDAB3D0-7DD1-4576-9E42-BF5C3C8C9CBA}" srcId="{1D063106-0141-47DC-BCE2-251C67EBF6DD}" destId="{B873C6B9-AF4F-4672-B2BF-EFAB2131B7D1}" srcOrd="0" destOrd="0" parTransId="{638E0410-DBC5-4D76-8454-7A8E2A1F6D9A}" sibTransId="{F8725F54-47A9-4BD2-A6DE-8ADA6D204149}"/>
    <dgm:cxn modelId="{89D433D8-68C1-4CF9-9FC3-596001BCE9C4}" type="presOf" srcId="{9B3AD6E3-E584-4DEE-8642-D044477F36D0}" destId="{3A23A562-3D48-4314-8421-1498E3C81D3A}" srcOrd="0" destOrd="0" presId="urn:microsoft.com/office/officeart/2005/8/layout/chevron2"/>
    <dgm:cxn modelId="{80925CE2-E1EE-4F1D-86FC-00D5FB5AD2E4}" type="presOf" srcId="{B873C6B9-AF4F-4672-B2BF-EFAB2131B7D1}" destId="{8EF393FA-B9C1-4407-ABC4-6BA71101CE9A}" srcOrd="0" destOrd="0" presId="urn:microsoft.com/office/officeart/2005/8/layout/chevron2"/>
    <dgm:cxn modelId="{568339E5-4BF5-4C95-9188-22005DBA2DA5}" type="presOf" srcId="{1C74BCE1-93CA-40FD-8DA5-D8E121ED2193}" destId="{9A9E3E07-12C4-4640-A0FF-E8B880B5EEA0}" srcOrd="0" destOrd="1" presId="urn:microsoft.com/office/officeart/2005/8/layout/chevron2"/>
    <dgm:cxn modelId="{654742EB-F04B-457D-A3EF-34286BDCA624}" srcId="{9B3AD6E3-E584-4DEE-8642-D044477F36D0}" destId="{A6D35BD4-7270-431A-B965-8F498011F9BE}" srcOrd="2" destOrd="0" parTransId="{153BE72B-F710-44CF-BD55-4D83913AFC5A}" sibTransId="{6FBCE817-FA9E-42B2-955F-1139602074FE}"/>
    <dgm:cxn modelId="{F17A12F0-E74A-4FF0-BA4B-C8F852828CC5}" srcId="{E81974D8-E011-4F82-BE07-EAD36F9A2A6B}" destId="{9B3AD6E3-E584-4DEE-8642-D044477F36D0}" srcOrd="1" destOrd="0" parTransId="{B687EBB9-0D26-4612-9EDE-72431B9074DA}" sibTransId="{DFC6DB50-AB82-4487-BFD8-D2E813160876}"/>
    <dgm:cxn modelId="{2D9009E7-0622-473E-B406-4FAA9B176BD5}" type="presParOf" srcId="{67CECF31-15C9-4F96-8A33-8F391902D2D7}" destId="{FA1FB02A-0227-43A8-9C19-9F3599FBAA57}" srcOrd="0" destOrd="0" presId="urn:microsoft.com/office/officeart/2005/8/layout/chevron2"/>
    <dgm:cxn modelId="{095C85B7-53F2-46C9-9F55-C644874D27AA}" type="presParOf" srcId="{FA1FB02A-0227-43A8-9C19-9F3599FBAA57}" destId="{95963D6F-B037-4D4C-90D3-7B85B17CDC41}" srcOrd="0" destOrd="0" presId="urn:microsoft.com/office/officeart/2005/8/layout/chevron2"/>
    <dgm:cxn modelId="{81588E41-5CB4-4748-921F-35C4608F1A8C}" type="presParOf" srcId="{FA1FB02A-0227-43A8-9C19-9F3599FBAA57}" destId="{8EF393FA-B9C1-4407-ABC4-6BA71101CE9A}" srcOrd="1" destOrd="0" presId="urn:microsoft.com/office/officeart/2005/8/layout/chevron2"/>
    <dgm:cxn modelId="{A7938EEB-0B25-4A1B-B87A-5A6845AD51E8}" type="presParOf" srcId="{67CECF31-15C9-4F96-8A33-8F391902D2D7}" destId="{C376A9AE-94A0-4382-AC63-2B20B403B84B}" srcOrd="1" destOrd="0" presId="urn:microsoft.com/office/officeart/2005/8/layout/chevron2"/>
    <dgm:cxn modelId="{F7C0FB86-C040-4207-9A8E-B496472B1C7A}" type="presParOf" srcId="{67CECF31-15C9-4F96-8A33-8F391902D2D7}" destId="{A5F5BCE7-E419-442E-8A8E-3D4377E5ED28}" srcOrd="2" destOrd="0" presId="urn:microsoft.com/office/officeart/2005/8/layout/chevron2"/>
    <dgm:cxn modelId="{87DE885C-1598-4EC1-B627-24A727E009EC}" type="presParOf" srcId="{A5F5BCE7-E419-442E-8A8E-3D4377E5ED28}" destId="{3A23A562-3D48-4314-8421-1498E3C81D3A}" srcOrd="0" destOrd="0" presId="urn:microsoft.com/office/officeart/2005/8/layout/chevron2"/>
    <dgm:cxn modelId="{30D0018E-449B-4D41-81EB-C5072022B3AC}" type="presParOf" srcId="{A5F5BCE7-E419-442E-8A8E-3D4377E5ED28}" destId="{9A9E3E07-12C4-4640-A0FF-E8B880B5EEA0}" srcOrd="1" destOrd="0" presId="urn:microsoft.com/office/officeart/2005/8/layout/chevron2"/>
    <dgm:cxn modelId="{9B0EC168-959A-4904-8761-0548AD411417}" type="presParOf" srcId="{67CECF31-15C9-4F96-8A33-8F391902D2D7}" destId="{49E5BF07-0E1F-4F19-B4EF-46105C9A30EA}" srcOrd="3" destOrd="0" presId="urn:microsoft.com/office/officeart/2005/8/layout/chevron2"/>
    <dgm:cxn modelId="{C5F4A89D-A128-4943-9534-F118AD02AFA8}" type="presParOf" srcId="{67CECF31-15C9-4F96-8A33-8F391902D2D7}" destId="{4B3A13D1-63E3-4991-895C-0FDBE92613B3}" srcOrd="4" destOrd="0" presId="urn:microsoft.com/office/officeart/2005/8/layout/chevron2"/>
    <dgm:cxn modelId="{5A89B96E-2EFC-45B8-863B-2EF24D25B9B5}" type="presParOf" srcId="{4B3A13D1-63E3-4991-895C-0FDBE92613B3}" destId="{A31E5FCD-5415-42F2-A5E9-2F2CBCC88F1B}" srcOrd="0" destOrd="0" presId="urn:microsoft.com/office/officeart/2005/8/layout/chevron2"/>
    <dgm:cxn modelId="{0A4C681B-657B-4DE5-8A84-9DFEA7824B31}" type="presParOf" srcId="{4B3A13D1-63E3-4991-895C-0FDBE92613B3}" destId="{FE06524C-995F-4980-8717-6AC4FFD0A3A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63D6F-B037-4D4C-90D3-7B85B17CDC41}">
      <dsp:nvSpPr>
        <dsp:cNvPr id="0" name=""/>
        <dsp:cNvSpPr/>
      </dsp:nvSpPr>
      <dsp:spPr>
        <a:xfrm rot="5400000">
          <a:off x="-202946" y="203053"/>
          <a:ext cx="1250751" cy="844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Visualization</a:t>
          </a:r>
        </a:p>
      </dsp:txBody>
      <dsp:txXfrm rot="-5400000">
        <a:off x="1" y="422535"/>
        <a:ext cx="844858" cy="405893"/>
      </dsp:txXfrm>
    </dsp:sp>
    <dsp:sp modelId="{8EF393FA-B9C1-4407-ABC4-6BA71101CE9A}">
      <dsp:nvSpPr>
        <dsp:cNvPr id="0" name=""/>
        <dsp:cNvSpPr/>
      </dsp:nvSpPr>
      <dsp:spPr>
        <a:xfrm rot="5400000">
          <a:off x="4210665" y="-3350503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viewers to view graphical depiction of the network</a:t>
          </a:r>
        </a:p>
      </dsp:txBody>
      <dsp:txXfrm rot="-5400000">
        <a:off x="860055" y="40171"/>
        <a:ext cx="7481880" cy="740595"/>
      </dsp:txXfrm>
    </dsp:sp>
    <dsp:sp modelId="{3A23A562-3D48-4314-8421-1498E3C81D3A}">
      <dsp:nvSpPr>
        <dsp:cNvPr id="0" name=""/>
        <dsp:cNvSpPr/>
      </dsp:nvSpPr>
      <dsp:spPr>
        <a:xfrm rot="5400000">
          <a:off x="-195348" y="1246372"/>
          <a:ext cx="1250751" cy="8600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Descriptive Analyses</a:t>
          </a:r>
        </a:p>
      </dsp:txBody>
      <dsp:txXfrm rot="-5400000">
        <a:off x="1" y="1481052"/>
        <a:ext cx="860055" cy="390696"/>
      </dsp:txXfrm>
    </dsp:sp>
    <dsp:sp modelId="{9A9E3E07-12C4-4640-A0FF-E8B880B5EEA0}">
      <dsp:nvSpPr>
        <dsp:cNvPr id="0" name=""/>
        <dsp:cNvSpPr/>
      </dsp:nvSpPr>
      <dsp:spPr>
        <a:xfrm rot="5400000">
          <a:off x="4210665" y="-2299586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Position of network actors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Properties of subgroups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Characteristics of the network as a whole</a:t>
          </a:r>
        </a:p>
      </dsp:txBody>
      <dsp:txXfrm rot="-5400000">
        <a:off x="860055" y="1091088"/>
        <a:ext cx="7481880" cy="740595"/>
      </dsp:txXfrm>
    </dsp:sp>
    <dsp:sp modelId="{A31E5FCD-5415-42F2-A5E9-2F2CBCC88F1B}">
      <dsp:nvSpPr>
        <dsp:cNvPr id="0" name=""/>
        <dsp:cNvSpPr/>
      </dsp:nvSpPr>
      <dsp:spPr>
        <a:xfrm rot="5400000">
          <a:off x="-195348" y="2297290"/>
          <a:ext cx="1250751" cy="8600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</a:t>
          </a:r>
        </a:p>
      </dsp:txBody>
      <dsp:txXfrm rot="-5400000">
        <a:off x="1" y="2531970"/>
        <a:ext cx="860055" cy="390696"/>
      </dsp:txXfrm>
    </dsp:sp>
    <dsp:sp modelId="{FE06524C-995F-4980-8717-6AC4FFD0A3A5}">
      <dsp:nvSpPr>
        <dsp:cNvPr id="0" name=""/>
        <dsp:cNvSpPr/>
      </dsp:nvSpPr>
      <dsp:spPr>
        <a:xfrm rot="5400000">
          <a:off x="4210665" y="-1248668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 and test network models and make inferences</a:t>
          </a:r>
        </a:p>
      </dsp:txBody>
      <dsp:txXfrm rot="-5400000">
        <a:off x="860055" y="2142006"/>
        <a:ext cx="7481880" cy="740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833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social network with many exposures and interconnections. We needed a way to visualize the relationships between cases within the clusters. Had the outbreak continued to grow, this would have helped us decide on potential targeted public health interventions; including expanded messaging and whether or not to offer a third MMR dose per CDC guidelines.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msasg.com/SocialNetworkAnalysi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fmsasg.com/SocialNetworkAnalysis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toolbox.naccho.org/pages/tool-view.html?id=5731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nsocialnetwork.shinyappps.io/shin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73763"/>
                </a:solidFill>
                <a:latin typeface="+mj-lt"/>
              </a:rPr>
              <a:t>Social Network Analysis </a:t>
            </a:r>
            <a:br>
              <a:rPr lang="en" b="1" dirty="0">
                <a:solidFill>
                  <a:srgbClr val="073763"/>
                </a:solidFill>
                <a:latin typeface="+mj-lt"/>
              </a:rPr>
            </a:br>
            <a:r>
              <a:rPr lang="en" b="1" dirty="0">
                <a:solidFill>
                  <a:srgbClr val="073763"/>
                </a:solidFill>
                <a:latin typeface="+mj-lt"/>
              </a:rPr>
              <a:t>in Public Health</a:t>
            </a:r>
            <a:endParaRPr b="1" dirty="0">
              <a:solidFill>
                <a:srgbClr val="073763"/>
              </a:solidFill>
              <a:latin typeface="+mj-l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672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Rany Octaria, MD, MPH</a:t>
            </a:r>
            <a:endParaRPr sz="2400" b="1" dirty="0">
              <a:solidFill>
                <a:srgbClr val="C00000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Healthcare-Associated Infections and Antimicrobial Resistance Program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Tennessee Department of Health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Vanderbilt University Epidemiology PhD Program</a:t>
            </a:r>
            <a:endParaRPr sz="1400" b="1" dirty="0">
              <a:solidFill>
                <a:schemeClr val="tx1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43892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Both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26" name="Picture 2" descr="Image result for peop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68551"/>
            <a:ext cx="1124409" cy="11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urse icon cir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09" y="2300110"/>
            <a:ext cx="1085391" cy="10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01845" y="2585338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People</a:t>
            </a:r>
          </a:p>
        </p:txBody>
      </p:sp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25" y="3570392"/>
            <a:ext cx="1169722" cy="11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17766" y="3893643"/>
            <a:ext cx="2569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40030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20386" y="1275822"/>
            <a:ext cx="2895601" cy="299383"/>
            <a:chOff x="4724400" y="1503573"/>
            <a:chExt cx="2895601" cy="299383"/>
          </a:xfrm>
        </p:grpSpPr>
        <p:sp>
          <p:nvSpPr>
            <p:cNvPr id="14" name="Oval 13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11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6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</p:spTree>
    <p:extLst>
      <p:ext uri="{BB962C8B-B14F-4D97-AF65-F5344CB8AC3E}">
        <p14:creationId xmlns:p14="http://schemas.microsoft.com/office/powerpoint/2010/main" val="70905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</p:spTree>
    <p:extLst>
      <p:ext uri="{BB962C8B-B14F-4D97-AF65-F5344CB8AC3E}">
        <p14:creationId xmlns:p14="http://schemas.microsoft.com/office/powerpoint/2010/main" val="394728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5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035867"/>
            <a:ext cx="1913814" cy="15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8206" y="4670766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Disease Transmission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4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035867"/>
            <a:ext cx="1913814" cy="15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09816" y="2978044"/>
            <a:ext cx="1654615" cy="1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8206" y="4670766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Disease Transmission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88739" y="4663536"/>
            <a:ext cx="192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Joint Activities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59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65841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 </a:t>
            </a:r>
            <a:r>
              <a:rPr lang="en-US" sz="2400" b="1" dirty="0">
                <a:solidFill>
                  <a:srgbClr val="FF0000"/>
                </a:solidFill>
              </a:rPr>
              <a:t>unidirectional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95600" y="2929005"/>
            <a:ext cx="2438400" cy="299383"/>
            <a:chOff x="5020386" y="1425514"/>
            <a:chExt cx="2895601" cy="299383"/>
          </a:xfrm>
        </p:grpSpPr>
        <p:grpSp>
          <p:nvGrpSpPr>
            <p:cNvPr id="10" name="Group 9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2" name="Picture 2" descr="Image result for two friends funny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5550"/>
            <a:ext cx="2256817" cy="23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64795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 </a:t>
            </a:r>
            <a:r>
              <a:rPr lang="en-US" sz="2400" b="1" dirty="0">
                <a:solidFill>
                  <a:srgbClr val="FF0000"/>
                </a:solidFill>
              </a:rPr>
              <a:t>directional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2800" y="2913756"/>
            <a:ext cx="2895601" cy="299383"/>
            <a:chOff x="4724400" y="1503573"/>
            <a:chExt cx="2895601" cy="299383"/>
          </a:xfrm>
        </p:grpSpPr>
        <p:sp>
          <p:nvSpPr>
            <p:cNvPr id="12" name="Oval 11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3657599" y="3063448"/>
            <a:ext cx="230362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95" y="2480668"/>
            <a:ext cx="2422362" cy="19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9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What is Social Network Analysis (SNA)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28750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growing field </a:t>
            </a:r>
            <a:r>
              <a:rPr lang="en-US" sz="2400" b="1" dirty="0">
                <a:latin typeface="+mj-lt"/>
              </a:rPr>
              <a:t>with increasing number of articles published in 21</a:t>
            </a:r>
            <a:r>
              <a:rPr lang="en-US" sz="2400" b="1" baseline="30000" dirty="0">
                <a:latin typeface="+mj-lt"/>
              </a:rPr>
              <a:t>st</a:t>
            </a:r>
            <a:r>
              <a:rPr lang="en-US" sz="2400" b="1" dirty="0">
                <a:latin typeface="+mj-lt"/>
              </a:rPr>
              <a:t> century (</a:t>
            </a:r>
            <a:r>
              <a:rPr lang="en-US" sz="2400" b="1" dirty="0" err="1">
                <a:latin typeface="+mj-lt"/>
              </a:rPr>
              <a:t>Borgatti</a:t>
            </a:r>
            <a:r>
              <a:rPr lang="en-US" sz="2400" b="1" dirty="0">
                <a:latin typeface="+mj-lt"/>
              </a:rPr>
              <a:t> et al. 2009)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Another way to collect,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visualize</a:t>
            </a:r>
            <a:r>
              <a:rPr lang="en-US" sz="2400" b="1" dirty="0">
                <a:latin typeface="+mj-lt"/>
              </a:rPr>
              <a:t>, and analyze data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Everything is interconnected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The way of learning and thinking of a world that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focuses on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83564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65646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</a:t>
            </a:r>
          </a:p>
          <a:p>
            <a:pPr algn="ctr"/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one-sided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14600" y="2909749"/>
            <a:ext cx="2895601" cy="299383"/>
            <a:chOff x="3328481" y="2906055"/>
            <a:chExt cx="2895601" cy="299383"/>
          </a:xfrm>
        </p:grpSpPr>
        <p:grpSp>
          <p:nvGrpSpPr>
            <p:cNvPr id="10" name="Group 9"/>
            <p:cNvGrpSpPr/>
            <p:nvPr/>
          </p:nvGrpSpPr>
          <p:grpSpPr>
            <a:xfrm>
              <a:off x="3328481" y="2906055"/>
              <a:ext cx="2895601" cy="299383"/>
              <a:chOff x="4724400" y="1503573"/>
              <a:chExt cx="2895601" cy="29938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Arrow Connector 2"/>
            <p:cNvCxnSpPr>
              <a:stCxn id="12" idx="6"/>
              <a:endCxn id="13" idx="2"/>
            </p:cNvCxnSpPr>
            <p:nvPr/>
          </p:nvCxnSpPr>
          <p:spPr>
            <a:xfrm>
              <a:off x="3633280" y="3055747"/>
              <a:ext cx="230362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best of the week break up cat crush Hall of Fame let her go love snow unrequited love whatbreed - 53856686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5791200" y="2466459"/>
            <a:ext cx="3027561" cy="22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5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65646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</a:t>
            </a:r>
          </a:p>
          <a:p>
            <a:pPr algn="ctr"/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reciprocal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4600" y="2909749"/>
            <a:ext cx="2895601" cy="299383"/>
            <a:chOff x="4724400" y="1503573"/>
            <a:chExt cx="2895601" cy="299383"/>
          </a:xfrm>
        </p:grpSpPr>
        <p:sp>
          <p:nvSpPr>
            <p:cNvPr id="12" name="Oval 11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urved Connector 15"/>
          <p:cNvCxnSpPr/>
          <p:nvPr/>
        </p:nvCxnSpPr>
        <p:spPr>
          <a:xfrm rot="16200000" flipH="1">
            <a:off x="3960456" y="1902975"/>
            <a:ext cx="12700" cy="2599614"/>
          </a:xfrm>
          <a:prstGeom prst="curvedConnector3">
            <a:avLst>
              <a:gd name="adj1" fmla="val 40468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3973292" y="1609942"/>
            <a:ext cx="12700" cy="2599614"/>
          </a:xfrm>
          <a:prstGeom prst="curvedConnector3">
            <a:avLst>
              <a:gd name="adj1" fmla="val 312766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Image result for cats hug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95550"/>
            <a:ext cx="2895600" cy="24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69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61950"/>
            <a:ext cx="8520600" cy="623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Questions that can be answered by SNA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438883"/>
            <a:ext cx="8458200" cy="314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Which </a:t>
            </a:r>
            <a:r>
              <a:rPr lang="en-US" sz="2400" b="1" dirty="0">
                <a:solidFill>
                  <a:srgbClr val="FF0000"/>
                </a:solidFill>
              </a:rPr>
              <a:t>behaviors</a:t>
            </a:r>
            <a:r>
              <a:rPr lang="en-US" sz="2400" b="1" dirty="0"/>
              <a:t> are most associated with a current HIV outbreak?</a:t>
            </a:r>
          </a:p>
          <a:p>
            <a:pPr>
              <a:lnSpc>
                <a:spcPts val="3000"/>
              </a:lnSpc>
            </a:pPr>
            <a:endParaRPr lang="en-US" sz="2400" b="1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structure of communication </a:t>
            </a:r>
            <a:r>
              <a:rPr lang="en-US" sz="2400" b="1" dirty="0"/>
              <a:t>chains in TN emergency response?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What </a:t>
            </a:r>
            <a:r>
              <a:rPr lang="en-US" sz="2400" b="1" dirty="0">
                <a:solidFill>
                  <a:srgbClr val="FF0000"/>
                </a:solidFill>
              </a:rPr>
              <a:t>characteristics</a:t>
            </a:r>
            <a:r>
              <a:rPr lang="en-US" sz="2400" b="1" dirty="0"/>
              <a:t> are associated with highly connected individuals?</a:t>
            </a:r>
          </a:p>
        </p:txBody>
      </p:sp>
    </p:spTree>
    <p:extLst>
      <p:ext uri="{BB962C8B-B14F-4D97-AF65-F5344CB8AC3E}">
        <p14:creationId xmlns:p14="http://schemas.microsoft.com/office/powerpoint/2010/main" val="196369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Use of</a:t>
            </a:r>
            <a:br>
              <a:rPr lang="en-US" b="1" dirty="0">
                <a:latin typeface="+mj-lt"/>
              </a:rPr>
            </a:br>
            <a:r>
              <a:rPr lang="en" b="1" dirty="0">
                <a:latin typeface="+mj-lt"/>
              </a:rPr>
              <a:t>Network Analysis in Public Health</a:t>
            </a:r>
            <a:br>
              <a:rPr lang="en" b="1" dirty="0">
                <a:latin typeface="+mj-lt"/>
              </a:rPr>
            </a:br>
            <a:endParaRPr b="1" dirty="0">
              <a:latin typeface="+mj-lt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V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isualize disease transmission and its hotspots</a:t>
            </a:r>
            <a:endParaRPr sz="2000" b="1" dirty="0">
              <a:solidFill>
                <a:schemeClr val="tx1"/>
              </a:solidFill>
              <a:latin typeface="+mj-lt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Improve c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oordination between public health entities to enhance response</a:t>
            </a:r>
            <a:endParaRPr sz="2000" b="1" dirty="0">
              <a:solidFill>
                <a:schemeClr val="tx1"/>
              </a:solidFill>
              <a:latin typeface="+mj-lt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000" b="1" dirty="0">
                <a:solidFill>
                  <a:schemeClr val="tx1"/>
                </a:solidFill>
                <a:latin typeface="+mj-lt"/>
              </a:rPr>
              <a:t>Improve spread of messages with targeted intervention</a:t>
            </a:r>
            <a:endParaRPr sz="2000" b="1" dirty="0">
              <a:solidFill>
                <a:schemeClr val="tx1"/>
              </a:solidFill>
              <a:latin typeface="+mj-lt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0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>
                <a:latin typeface="+mj-lt"/>
              </a:rPr>
              <a:t>Data Collection and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438883"/>
            <a:ext cx="8458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Pre-existing dataset</a:t>
            </a:r>
          </a:p>
          <a:p>
            <a:pPr lvl="2">
              <a:lnSpc>
                <a:spcPts val="3000"/>
              </a:lnSpc>
            </a:pPr>
            <a:r>
              <a:rPr lang="en-US" sz="2400" b="1" dirty="0"/>
              <a:t>	Social Media, hospital discharge data, </a:t>
            </a:r>
            <a:r>
              <a:rPr lang="en-US" sz="2400" b="1" dirty="0" err="1"/>
              <a:t>etc</a:t>
            </a:r>
            <a:endParaRPr lang="en-US" sz="2400" b="1" dirty="0"/>
          </a:p>
          <a:p>
            <a:pPr lvl="2">
              <a:lnSpc>
                <a:spcPts val="3000"/>
              </a:lnSpc>
            </a:pPr>
            <a:endParaRPr lang="en-US" sz="2400" b="1" dirty="0"/>
          </a:p>
          <a:p>
            <a:pPr marL="3429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Collect your own data</a:t>
            </a:r>
          </a:p>
          <a:p>
            <a:pPr lvl="3">
              <a:lnSpc>
                <a:spcPts val="3000"/>
              </a:lnSpc>
            </a:pPr>
            <a:r>
              <a:rPr lang="en-US" sz="2400" b="1" dirty="0"/>
              <a:t>	Surveys and interviews</a:t>
            </a:r>
          </a:p>
          <a:p>
            <a:pPr lvl="3">
              <a:lnSpc>
                <a:spcPts val="3000"/>
              </a:lnSpc>
            </a:pPr>
            <a:endParaRPr lang="en-US" sz="2400" b="1" dirty="0"/>
          </a:p>
          <a:p>
            <a:pPr marL="342900" lvl="3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Combine both</a:t>
            </a:r>
          </a:p>
        </p:txBody>
      </p:sp>
    </p:spTree>
    <p:extLst>
      <p:ext uri="{BB962C8B-B14F-4D97-AF65-F5344CB8AC3E}">
        <p14:creationId xmlns:p14="http://schemas.microsoft.com/office/powerpoint/2010/main" val="331712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Data Collection Strategies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438883"/>
            <a:ext cx="8458200" cy="2374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Identify the </a:t>
            </a:r>
            <a:r>
              <a:rPr lang="en-US" sz="2400" b="1" dirty="0">
                <a:solidFill>
                  <a:srgbClr val="FF0000"/>
                </a:solidFill>
              </a:rPr>
              <a:t>entire network </a:t>
            </a:r>
            <a:r>
              <a:rPr lang="en-US" sz="2400" b="1" dirty="0">
                <a:solidFill>
                  <a:schemeClr val="tx1"/>
                </a:solidFill>
              </a:rPr>
              <a:t>before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starting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e.g. organizational studies,  defined network</a:t>
            </a:r>
          </a:p>
          <a:p>
            <a:pPr lvl="1">
              <a:lnSpc>
                <a:spcPts val="3000"/>
              </a:lnSpc>
            </a:pPr>
            <a:endParaRPr lang="en-US" sz="2400" b="1" dirty="0"/>
          </a:p>
          <a:p>
            <a:pPr marL="3429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Snowball or </a:t>
            </a:r>
            <a:r>
              <a:rPr lang="en-US" sz="2400" b="1" dirty="0">
                <a:solidFill>
                  <a:srgbClr val="FF0000"/>
                </a:solidFill>
              </a:rPr>
              <a:t>Respondent-Driven</a:t>
            </a:r>
            <a:r>
              <a:rPr lang="en-US" sz="2400" b="1" dirty="0"/>
              <a:t>	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Subjects nominates other people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e.g. transmission of infectious diseases	</a:t>
            </a:r>
          </a:p>
        </p:txBody>
      </p:sp>
    </p:spTree>
    <p:extLst>
      <p:ext uri="{BB962C8B-B14F-4D97-AF65-F5344CB8AC3E}">
        <p14:creationId xmlns:p14="http://schemas.microsoft.com/office/powerpoint/2010/main" val="19206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Collecting Network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505700"/>
            <a:ext cx="8451300" cy="3076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Who is in the network? (NODES)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are their 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characteristics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Patients</a:t>
            </a:r>
            <a:r>
              <a:rPr lang="en-US" sz="1800" b="1" dirty="0">
                <a:solidFill>
                  <a:schemeClr val="tx1"/>
                </a:solidFill>
                <a:latin typeface="+mj-lt"/>
              </a:rPr>
              <a:t> :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Age, Sex, Behaviors related to the study, Ethnicities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Organizations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Size, Type, Number of beds or employees, revenue, 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etc</a:t>
            </a: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How are they connected to each other?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There can be more than 1 type of ties</a:t>
            </a:r>
          </a:p>
          <a:p>
            <a:pPr lvl="1">
              <a:lnSpc>
                <a:spcPct val="100000"/>
              </a:lnSpc>
            </a:pPr>
            <a:endParaRPr lang="en-US" sz="2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endParaRPr lang="en-US" sz="2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42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Application 1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Mumps Outbreaks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Where?</a:t>
            </a: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Shelby County School District, Memphis, TN</a:t>
            </a: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Who?</a:t>
            </a: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Teachers, faculty, students and households</a:t>
            </a: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Problem:</a:t>
            </a:r>
            <a:endParaRPr sz="1400" b="1" dirty="0">
              <a:solidFill>
                <a:schemeClr val="tx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>
                <a:solidFill>
                  <a:schemeClr val="tx1"/>
                </a:solidFill>
              </a:rPr>
              <a:t>Are there major clusters?</a:t>
            </a:r>
            <a:endParaRPr sz="1400" b="1" dirty="0">
              <a:solidFill>
                <a:schemeClr val="tx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>
                <a:solidFill>
                  <a:schemeClr val="tx1"/>
                </a:solidFill>
              </a:rPr>
              <a:t>Who should receive targeted public health interventions ?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 dirty="0">
                <a:solidFill>
                  <a:schemeClr val="tx1"/>
                </a:solidFill>
              </a:rPr>
              <a:t>Who are the key patients with high likeliood of spreading the disease?</a:t>
            </a: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37700" y="1291675"/>
            <a:ext cx="81967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rial"/>
                <a:ea typeface="Arial"/>
                <a:cs typeface="Arial"/>
                <a:sym typeface="Arial"/>
              </a:rPr>
              <a:t>Managing Social Network Data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Social Network Analysis</a:t>
            </a:r>
            <a:endParaRPr b="1" dirty="0">
              <a:latin typeface="+mj-lt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In social sciences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accent3"/>
              </a:solidFill>
              <a:latin typeface="+mj-lt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chemeClr val="accent3"/>
                </a:solidFill>
                <a:latin typeface="+mj-lt"/>
                <a:sym typeface="Lato"/>
              </a:rPr>
              <a:t>Game of Thrones social map (Early Seasons)</a:t>
            </a:r>
            <a:endParaRPr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72" name="Shape 7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750" y="648200"/>
            <a:ext cx="6030549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4902" t="5262" r="3286" b="5840"/>
          <a:stretch/>
        </p:blipFill>
        <p:spPr>
          <a:xfrm>
            <a:off x="3904800" y="979400"/>
            <a:ext cx="4449324" cy="24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422400" y="979400"/>
            <a:ext cx="24321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+mj-lt"/>
              </a:rPr>
              <a:t>GoT Social Network</a:t>
            </a:r>
            <a:endParaRPr sz="1200" b="1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Edges : Epi-contact data</a:t>
            </a:r>
            <a:endParaRPr b="1" dirty="0">
              <a:latin typeface="+mj-lt"/>
            </a:endParaRPr>
          </a:p>
        </p:txBody>
      </p:sp>
      <p:graphicFrame>
        <p:nvGraphicFramePr>
          <p:cNvPr id="129" name="Shape 129"/>
          <p:cNvGraphicFramePr/>
          <p:nvPr>
            <p:extLst>
              <p:ext uri="{D42A27DB-BD31-4B8C-83A1-F6EECF244321}">
                <p14:modId xmlns:p14="http://schemas.microsoft.com/office/powerpoint/2010/main" val="147112701"/>
              </p:ext>
            </p:extLst>
          </p:nvPr>
        </p:nvGraphicFramePr>
        <p:xfrm>
          <a:off x="459550" y="15414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{2C9AB0B4-3D7D-4ACF-BCAD-7AB34CCED920}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P</a:t>
                      </a:r>
                      <a:r>
                        <a:rPr lang="en" b="1" dirty="0"/>
                        <a:t>erson1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P</a:t>
                      </a:r>
                      <a:r>
                        <a:rPr lang="en" b="1" dirty="0"/>
                        <a:t>erson2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R</a:t>
                      </a:r>
                      <a:r>
                        <a:rPr lang="en" b="1" dirty="0"/>
                        <a:t>elationship_code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R</a:t>
                      </a:r>
                      <a:r>
                        <a:rPr lang="en" b="1" dirty="0"/>
                        <a:t>elationship_type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person101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person102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person201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School contact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Nodes : Attribute Data</a:t>
            </a:r>
            <a:endParaRPr b="1">
              <a:latin typeface="+mj-lt"/>
            </a:endParaRPr>
          </a:p>
        </p:txBody>
      </p:sp>
      <p:graphicFrame>
        <p:nvGraphicFramePr>
          <p:cNvPr id="135" name="Shape 135"/>
          <p:cNvGraphicFramePr/>
          <p:nvPr>
            <p:extLst>
              <p:ext uri="{D42A27DB-BD31-4B8C-83A1-F6EECF244321}">
                <p14:modId xmlns:p14="http://schemas.microsoft.com/office/powerpoint/2010/main" val="249337644"/>
              </p:ext>
            </p:extLst>
          </p:nvPr>
        </p:nvGraphicFramePr>
        <p:xfrm>
          <a:off x="519375" y="1574050"/>
          <a:ext cx="8312950" cy="1981050"/>
        </p:xfrm>
        <a:graphic>
          <a:graphicData uri="http://schemas.openxmlformats.org/drawingml/2006/table">
            <a:tbl>
              <a:tblPr>
                <a:noFill/>
                <a:tableStyleId>{2C9AB0B4-3D7D-4ACF-BCAD-7AB34CCED920}</a:tableStyleId>
              </a:tblPr>
              <a:tblGrid>
                <a:gridCol w="12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id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age_years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household_id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homeless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vaccinated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country_origin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USA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USA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USA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person201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Indonesia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6" name="Shape 136"/>
          <p:cNvSpPr txBox="1"/>
          <p:nvPr/>
        </p:nvSpPr>
        <p:spPr>
          <a:xfrm>
            <a:off x="519375" y="4069975"/>
            <a:ext cx="6030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990000"/>
                </a:solidFill>
                <a:latin typeface="+mj-lt"/>
              </a:rPr>
              <a:t>Inputs on characteristics to include are welcomed!</a:t>
            </a:r>
            <a:endParaRPr b="1">
              <a:solidFill>
                <a:srgbClr val="99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latin typeface="+mj-lt"/>
              </a:rPr>
              <a:t>Analyzing Social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01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Broad Approach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96215312"/>
              </p:ext>
            </p:extLst>
          </p:nvPr>
        </p:nvGraphicFramePr>
        <p:xfrm>
          <a:off x="228600" y="150495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78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What is the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overall structure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of the network?</a:t>
            </a:r>
          </a:p>
          <a:p>
            <a:pPr marL="146050" indent="0">
              <a:buNone/>
            </a:pP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Does the network structure tells you anything?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D4CB1-68D9-42D0-836F-A13678D5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038600" y="1270318"/>
            <a:ext cx="4724400" cy="3579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83B8F4-509E-4D47-8498-2E9C28B56C7F}"/>
              </a:ext>
            </a:extLst>
          </p:cNvPr>
          <p:cNvSpPr/>
          <p:nvPr/>
        </p:nvSpPr>
        <p:spPr>
          <a:xfrm>
            <a:off x="381000" y="4877956"/>
            <a:ext cx="8915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JansonText-Roman"/>
              </a:rPr>
              <a:t>Romantic and sexual relationships among 288 students at “Jefferson High School.” From </a:t>
            </a:r>
            <a:r>
              <a:rPr lang="en-US" sz="1000" b="1" dirty="0">
                <a:latin typeface="JansonText-Bold"/>
              </a:rPr>
              <a:t>http://www.sociology.columbia.edu/pdf-files/bearmanarticle.pdf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4124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What is the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overall structure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of the network?</a:t>
            </a:r>
          </a:p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Does the network structure tells you anything?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What about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40DE4-35FA-4797-988A-990E5364A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8" t="12352" r="122" b="15087"/>
          <a:stretch/>
        </p:blipFill>
        <p:spPr>
          <a:xfrm>
            <a:off x="4549877" y="1276350"/>
            <a:ext cx="4484178" cy="3599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2A2EA-9F0C-4A61-94AF-8220D4395A27}"/>
              </a:ext>
            </a:extLst>
          </p:cNvPr>
          <p:cNvSpPr txBox="1"/>
          <p:nvPr/>
        </p:nvSpPr>
        <p:spPr>
          <a:xfrm>
            <a:off x="4114800" y="4891002"/>
            <a:ext cx="5118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sharing network between 154 hospitals in Tennessee in 2017, colored by region</a:t>
            </a:r>
          </a:p>
        </p:txBody>
      </p:sp>
    </p:spTree>
    <p:extLst>
      <p:ext uri="{BB962C8B-B14F-4D97-AF65-F5344CB8AC3E}">
        <p14:creationId xmlns:p14="http://schemas.microsoft.com/office/powerpoint/2010/main" val="1371936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DA97-6F12-40A5-84B6-CA225581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What Statistics do we analyze?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85CA-1F85-45A8-9F6E-283E75984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Network –level</a:t>
            </a:r>
          </a:p>
          <a:p>
            <a:pPr marL="14605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statistics</a:t>
            </a:r>
          </a:p>
          <a:p>
            <a:pPr marL="146050" indent="0">
              <a:buNone/>
            </a:pPr>
            <a:endParaRPr lang="en-US" sz="11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B5829-124E-4CAA-9872-2D1F52A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B4196-1EBE-48AA-AC9A-5055FEFE5585}"/>
              </a:ext>
            </a:extLst>
          </p:cNvPr>
          <p:cNvSpPr txBox="1">
            <a:spLocks/>
          </p:cNvSpPr>
          <p:nvPr/>
        </p:nvSpPr>
        <p:spPr>
          <a:xfrm>
            <a:off x="4311600" y="142875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Font typeface="Roboto"/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Node-level </a:t>
            </a:r>
            <a:r>
              <a:rPr lang="en-US" sz="3200" b="1" dirty="0" err="1">
                <a:solidFill>
                  <a:schemeClr val="tx1"/>
                </a:solidFill>
                <a:latin typeface="+mj-lt"/>
              </a:rPr>
              <a:t>statitsics</a:t>
            </a:r>
            <a:endParaRPr lang="en-US" sz="3200" b="1" dirty="0">
              <a:solidFill>
                <a:schemeClr val="tx1"/>
              </a:solidFill>
              <a:latin typeface="+mj-lt"/>
            </a:endParaRPr>
          </a:p>
          <a:p>
            <a:pPr marL="146050" indent="0">
              <a:buFont typeface="Roboto"/>
              <a:buNone/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4997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Network 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6350"/>
            <a:ext cx="4488900" cy="3305550"/>
          </a:xfrm>
        </p:spPr>
        <p:txBody>
          <a:bodyPr/>
          <a:lstStyle/>
          <a:p>
            <a:pPr marL="0">
              <a:spcBef>
                <a:spcPts val="1200"/>
              </a:spcBef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Density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Out of all possible connection, what proportions actually exist?</a:t>
            </a:r>
          </a:p>
          <a:p>
            <a:pPr marL="0">
              <a:spcBef>
                <a:spcPts val="1200"/>
              </a:spcBef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Average path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In average, how many “steps” are needed through the shortest paths to connect all possible pairs of nodes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28FE04C6-AD8C-4789-8A7E-966D5793B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9916" r="2352" b="5941"/>
          <a:stretch/>
        </p:blipFill>
        <p:spPr bwMode="auto">
          <a:xfrm>
            <a:off x="4863841" y="1713887"/>
            <a:ext cx="4106262" cy="2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85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Node-level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4625"/>
            <a:ext cx="3650700" cy="345727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Degree Centrality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 number of direct relationships of a node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High centrality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generally an active 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often a connector or hub in the network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Is not necessarily the most connected entity in the network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advantaged position in the network.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2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2" descr="Image result for degree social network">
            <a:extLst>
              <a:ext uri="{FF2B5EF4-FFF2-40B4-BE49-F238E27FC236}">
                <a16:creationId xmlns:a16="http://schemas.microsoft.com/office/drawing/2014/main" id="{6DAACE53-FEF2-4E68-8E11-A0EA1878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44" y="1438396"/>
            <a:ext cx="4821237" cy="30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12853-6BAE-449F-9F58-99A6A3C05E11}"/>
              </a:ext>
            </a:extLst>
          </p:cNvPr>
          <p:cNvSpPr/>
          <p:nvPr/>
        </p:nvSpPr>
        <p:spPr>
          <a:xfrm>
            <a:off x="5815152" y="4756061"/>
            <a:ext cx="30171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http://www.fmsasg.com/SocialNetworkAnalysis/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59014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Node-level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4625"/>
            <a:ext cx="3650700" cy="345727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Betweenness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How many times the node serves as the connector between two other nodes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High betweenness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Holds a favored or powerful position in the network.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Can easily disconnect connection between cliques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Has a greater amount of influence over what happens in a network.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2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12853-6BAE-449F-9F58-99A6A3C05E11}"/>
              </a:ext>
            </a:extLst>
          </p:cNvPr>
          <p:cNvSpPr/>
          <p:nvPr/>
        </p:nvSpPr>
        <p:spPr>
          <a:xfrm>
            <a:off x="5815152" y="4756061"/>
            <a:ext cx="30171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http://www.fmsasg.com/SocialNetworkAnalysis/</a:t>
            </a:r>
            <a:endParaRPr lang="en-US" sz="1050" dirty="0"/>
          </a:p>
        </p:txBody>
      </p:sp>
      <p:pic>
        <p:nvPicPr>
          <p:cNvPr id="3074" name="Picture 2" descr="Betweeness Centrality in Social Network Analysis (SNA)">
            <a:extLst>
              <a:ext uri="{FF2B5EF4-FFF2-40B4-BE49-F238E27FC236}">
                <a16:creationId xmlns:a16="http://schemas.microsoft.com/office/drawing/2014/main" id="{917E6FAE-3872-4B57-9E36-4FA96866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78" y="1431837"/>
            <a:ext cx="4877097" cy="30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08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Social Network Analysis</a:t>
            </a:r>
            <a:endParaRPr b="1">
              <a:latin typeface="+mj-lt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accent3"/>
                </a:solidFill>
                <a:latin typeface="+mj-lt"/>
              </a:rPr>
              <a:t>Voting Pattern in the U.S. House of Representative</a:t>
            </a:r>
            <a:endParaRPr b="1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81" name="Shape 8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750" y="648200"/>
            <a:ext cx="6030549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t="14900"/>
          <a:stretch/>
        </p:blipFill>
        <p:spPr>
          <a:xfrm>
            <a:off x="3921500" y="1199925"/>
            <a:ext cx="4414750" cy="2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4178913" y="9222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+mj-lt"/>
              </a:rPr>
              <a:t>House of Representative, 1967-1971</a:t>
            </a:r>
            <a:endParaRPr sz="1200" b="1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Resources for Network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505700"/>
            <a:ext cx="8070300" cy="3076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SNA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Softwares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: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Pajek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, UCINET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Programming Software</a:t>
            </a:r>
          </a:p>
          <a:p>
            <a:pPr lvl="1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 Studio packages: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igraph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, STATNET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Learning Resources</a:t>
            </a:r>
          </a:p>
          <a:p>
            <a:pPr lvl="1">
              <a:spcBef>
                <a:spcPts val="600"/>
              </a:spcBef>
            </a:pP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Datacamp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Social Network Analysis</a:t>
            </a:r>
          </a:p>
          <a:p>
            <a:pPr lvl="1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NACCHO Toolbox :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  <a:hlinkClick r:id="rId2"/>
              </a:rPr>
              <a:t>http://toolbox.naccho.org/pages/tool-view.html?id=5731</a:t>
            </a:r>
            <a:endParaRPr lang="en-US" sz="1800" b="1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444500" indent="-285750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Shiny App</a:t>
            </a:r>
          </a:p>
        </p:txBody>
      </p:sp>
    </p:spTree>
    <p:extLst>
      <p:ext uri="{BB962C8B-B14F-4D97-AF65-F5344CB8AC3E}">
        <p14:creationId xmlns:p14="http://schemas.microsoft.com/office/powerpoint/2010/main" val="3530924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Shiny in R</a:t>
            </a:r>
            <a:endParaRPr b="1" dirty="0">
              <a:latin typeface="+mj-lt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25" y="1115625"/>
            <a:ext cx="31275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+mj-lt"/>
                <a:ea typeface="Lato"/>
                <a:cs typeface="Lato"/>
                <a:sym typeface="Lato"/>
              </a:rPr>
              <a:t>Transforming Codes into Interactive Web Applications</a:t>
            </a:r>
            <a:endParaRPr sz="1800" dirty="0">
              <a:solidFill>
                <a:srgbClr val="FFFF00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+mj-lt"/>
            </a:endParaRPr>
          </a:p>
        </p:txBody>
      </p:sp>
      <p:pic>
        <p:nvPicPr>
          <p:cNvPr id="143" name="Shape 14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425" y="1647925"/>
            <a:ext cx="5352575" cy="335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1150" y="554700"/>
            <a:ext cx="4818925" cy="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l="12013" t="10801" r="9159"/>
          <a:stretch/>
        </p:blipFill>
        <p:spPr>
          <a:xfrm>
            <a:off x="201800" y="2088525"/>
            <a:ext cx="3265751" cy="26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129525" y="3633500"/>
            <a:ext cx="956700" cy="48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129525" y="2241525"/>
            <a:ext cx="956700" cy="48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2850" y="1948175"/>
            <a:ext cx="3929548" cy="23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Visualizing your outbreak data</a:t>
            </a:r>
            <a:endParaRPr b="1" dirty="0">
              <a:latin typeface="+mj-l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6249900" y="1976175"/>
            <a:ext cx="26193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Features to be developed based on your feedback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Customize what characteristics determine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Color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Shape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Of the nodes and lines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41150" y="2057125"/>
            <a:ext cx="29877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Choose  data collection platform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Determine person characteristics 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Format it to be Shiny-compliant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Strip Patient Identifiers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142" y="1256375"/>
            <a:ext cx="3428858" cy="669000"/>
          </a:xfrm>
          <a:prstGeom prst="chevron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Customize the visualization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048000" y="2040913"/>
            <a:ext cx="3134881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Request Access Code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 b="1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www.tnsocialnetwork.shinyappps.io/shiny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1248264"/>
            <a:ext cx="3546900" cy="669000"/>
          </a:xfrm>
          <a:prstGeom prst="homePlate">
            <a:avLst>
              <a:gd name="adj" fmla="val 50000"/>
            </a:avLst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 Your Data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2919179" y="1256375"/>
            <a:ext cx="3305700" cy="669000"/>
          </a:xfrm>
          <a:prstGeom prst="chevron">
            <a:avLst>
              <a:gd name="adj" fmla="val 50000"/>
            </a:avLst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Upload your Data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507400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Contact</a:t>
            </a:r>
            <a:endParaRPr b="1" dirty="0">
              <a:latin typeface="+mj-lt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04800" y="21145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00"/>
                </a:solidFill>
                <a:latin typeface="+mj-lt"/>
              </a:rPr>
              <a:t>Rany Octaria</a:t>
            </a:r>
            <a:endParaRPr sz="1400" b="1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rgbClr val="FFFF00"/>
                </a:solidFill>
                <a:latin typeface="+mj-lt"/>
              </a:rPr>
              <a:t>Rany.Octaria@tn.gov</a:t>
            </a:r>
            <a:r>
              <a:rPr lang="en" sz="1400" b="1" dirty="0">
                <a:solidFill>
                  <a:srgbClr val="FFFF00"/>
                </a:solidFill>
                <a:latin typeface="+mj-lt"/>
              </a:rPr>
              <a:t> </a:t>
            </a:r>
            <a:endParaRPr sz="1400" b="1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l="30808" t="12590" r="9461" b="4304"/>
          <a:stretch/>
        </p:blipFill>
        <p:spPr>
          <a:xfrm>
            <a:off x="3794375" y="54925"/>
            <a:ext cx="5349625" cy="50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403" y="1504950"/>
            <a:ext cx="3733801" cy="29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0" lvl="0">
              <a:lnSpc>
                <a:spcPct val="115000"/>
              </a:lnSpc>
              <a:buSzPts val="1000"/>
            </a:pPr>
            <a:r>
              <a:rPr lang="en-US" sz="1200" b="1" u="sng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www.tnsocialnetwork.shinyappps.io/shiny</a:t>
            </a:r>
            <a:endParaRPr lang="en-US" sz="1200" b="1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Social Network Analysis</a:t>
            </a:r>
            <a:endParaRPr b="1">
              <a:latin typeface="+mj-lt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In Public Health </a:t>
            </a:r>
            <a:endParaRPr sz="16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  <a:p>
            <a:pPr marL="457200" lvl="0" indent="-3302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ato"/>
              <a:buChar char="-"/>
            </a:pPr>
            <a:r>
              <a:rPr lang="en" sz="16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HIV index case in the US</a:t>
            </a:r>
            <a:endParaRPr sz="16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90" name="Shape 90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600" y="641175"/>
            <a:ext cx="6030549" cy="3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178913" y="9222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+mj-lt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900" y="959600"/>
            <a:ext cx="4455476" cy="24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09550"/>
            <a:ext cx="49530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</p:spTree>
    <p:extLst>
      <p:ext uri="{BB962C8B-B14F-4D97-AF65-F5344CB8AC3E}">
        <p14:creationId xmlns:p14="http://schemas.microsoft.com/office/powerpoint/2010/main" val="139929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101885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People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26" name="Picture 2" descr="Image result for peop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68551"/>
            <a:ext cx="1124409" cy="11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urse icon cir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09" y="2300110"/>
            <a:ext cx="1085391" cy="10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01845" y="2585338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69101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Organization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25" y="3570392"/>
            <a:ext cx="1169722" cy="11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17766" y="3893643"/>
            <a:ext cx="2569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88572776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1128</Words>
  <Application>Microsoft Office PowerPoint</Application>
  <PresentationFormat>On-screen Show (16:9)</PresentationFormat>
  <Paragraphs>334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Roboto</vt:lpstr>
      <vt:lpstr>Lato</vt:lpstr>
      <vt:lpstr>JansonText-Bold</vt:lpstr>
      <vt:lpstr>Merriweather</vt:lpstr>
      <vt:lpstr>JansonText-Roman</vt:lpstr>
      <vt:lpstr>Paradigm</vt:lpstr>
      <vt:lpstr>Social Network Analysis  in Public Health</vt:lpstr>
      <vt:lpstr>What is Social Network Analysis (SNA)</vt:lpstr>
      <vt:lpstr>Social Network Analysis</vt:lpstr>
      <vt:lpstr>Social Network Analysis</vt:lpstr>
      <vt:lpstr>Social Network Analysis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Ties in a network</vt:lpstr>
      <vt:lpstr>Ties in a network</vt:lpstr>
      <vt:lpstr>Ties in a network</vt:lpstr>
      <vt:lpstr>Ties in a network</vt:lpstr>
      <vt:lpstr>Questions that can be answered by SNA</vt:lpstr>
      <vt:lpstr>Use of Network Analysis in Public Health </vt:lpstr>
      <vt:lpstr>Data Collection and Management</vt:lpstr>
      <vt:lpstr>Data Sources</vt:lpstr>
      <vt:lpstr>Data Collection Strategies</vt:lpstr>
      <vt:lpstr>Collecting Network Data</vt:lpstr>
      <vt:lpstr>Application 1 Mumps Outbreaks</vt:lpstr>
      <vt:lpstr>Managing Social Network Data</vt:lpstr>
      <vt:lpstr>Edges : Epi-contact data</vt:lpstr>
      <vt:lpstr>Nodes : Attribute Data</vt:lpstr>
      <vt:lpstr>Analyzing Social Network</vt:lpstr>
      <vt:lpstr>Broad Approach</vt:lpstr>
      <vt:lpstr>Visualization </vt:lpstr>
      <vt:lpstr>Visualization </vt:lpstr>
      <vt:lpstr>What Statistics do we analyze?</vt:lpstr>
      <vt:lpstr>Network level statistics</vt:lpstr>
      <vt:lpstr>Node-level statistics</vt:lpstr>
      <vt:lpstr>Node-level statistics</vt:lpstr>
      <vt:lpstr>Resources for Network Analysis</vt:lpstr>
      <vt:lpstr>Shiny in R</vt:lpstr>
      <vt:lpstr>Visualizing your outbreak data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During Outbreaks</dc:title>
  <dc:creator>Rany Octaria</dc:creator>
  <cp:lastModifiedBy>rany octaria</cp:lastModifiedBy>
  <cp:revision>41</cp:revision>
  <dcterms:modified xsi:type="dcterms:W3CDTF">2019-06-20T00:10:57Z</dcterms:modified>
</cp:coreProperties>
</file>